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815" r:id="rId7"/>
    <p:sldId id="532" r:id="rId8"/>
    <p:sldId id="533" r:id="rId9"/>
    <p:sldId id="787" r:id="rId10"/>
    <p:sldId id="784" r:id="rId11"/>
    <p:sldId id="788" r:id="rId12"/>
    <p:sldId id="792" r:id="rId13"/>
    <p:sldId id="790" r:id="rId14"/>
    <p:sldId id="791" r:id="rId15"/>
    <p:sldId id="793" r:id="rId16"/>
    <p:sldId id="794" r:id="rId17"/>
    <p:sldId id="795" r:id="rId18"/>
    <p:sldId id="796" r:id="rId19"/>
    <p:sldId id="797" r:id="rId20"/>
    <p:sldId id="798" r:id="rId21"/>
    <p:sldId id="799" r:id="rId22"/>
    <p:sldId id="801" r:id="rId23"/>
    <p:sldId id="802" r:id="rId24"/>
    <p:sldId id="800" r:id="rId25"/>
    <p:sldId id="803" r:id="rId26"/>
    <p:sldId id="804" r:id="rId27"/>
    <p:sldId id="805" r:id="rId28"/>
    <p:sldId id="806" r:id="rId29"/>
    <p:sldId id="816" r:id="rId30"/>
    <p:sldId id="807" r:id="rId31"/>
    <p:sldId id="808" r:id="rId32"/>
    <p:sldId id="809" r:id="rId33"/>
    <p:sldId id="810" r:id="rId34"/>
    <p:sldId id="811" r:id="rId35"/>
    <p:sldId id="813" r:id="rId36"/>
    <p:sldId id="814" r:id="rId37"/>
    <p:sldId id="783" r:id="rId38"/>
    <p:sldId id="320" r:id="rId39"/>
    <p:sldId id="325" r:id="rId40"/>
    <p:sldId id="781" r:id="rId41"/>
    <p:sldId id="269" r:id="rId42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256"/>
            <p14:sldId id="258"/>
            <p14:sldId id="815"/>
            <p14:sldId id="532"/>
            <p14:sldId id="533"/>
            <p14:sldId id="787"/>
            <p14:sldId id="784"/>
            <p14:sldId id="788"/>
            <p14:sldId id="792"/>
            <p14:sldId id="790"/>
            <p14:sldId id="791"/>
            <p14:sldId id="793"/>
            <p14:sldId id="794"/>
            <p14:sldId id="795"/>
            <p14:sldId id="796"/>
            <p14:sldId id="797"/>
            <p14:sldId id="798"/>
            <p14:sldId id="799"/>
            <p14:sldId id="801"/>
            <p14:sldId id="802"/>
            <p14:sldId id="800"/>
            <p14:sldId id="803"/>
            <p14:sldId id="804"/>
            <p14:sldId id="805"/>
            <p14:sldId id="806"/>
            <p14:sldId id="816"/>
            <p14:sldId id="807"/>
            <p14:sldId id="808"/>
            <p14:sldId id="809"/>
            <p14:sldId id="810"/>
            <p14:sldId id="811"/>
            <p14:sldId id="813"/>
            <p14:sldId id="814"/>
            <p14:sldId id="783"/>
            <p14:sldId id="320"/>
            <p14:sldId id="325"/>
            <p14:sldId id="781"/>
            <p14:sldId id="269"/>
          </p14:sldIdLst>
        </p14:section>
        <p14:section name="How to use" id="{E45D6C2F-3BD1-4295-AEEC-F6C1304FCA3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2777">
          <p15:clr>
            <a:srgbClr val="A4A3A4"/>
          </p15:clr>
        </p15:guide>
        <p15:guide id="6" orient="horz" pos="3026">
          <p15:clr>
            <a:srgbClr val="A4A3A4"/>
          </p15:clr>
        </p15:guide>
        <p15:guide id="7" orient="horz" pos="1869">
          <p15:clr>
            <a:srgbClr val="A4A3A4"/>
          </p15:clr>
        </p15:guide>
        <p15:guide id="8" orient="horz" pos="191">
          <p15:clr>
            <a:srgbClr val="A4A3A4"/>
          </p15:clr>
        </p15:guide>
        <p15:guide id="9" orient="horz" pos="531">
          <p15:clr>
            <a:srgbClr val="A4A3A4"/>
          </p15:clr>
        </p15:guide>
        <p15:guide id="10" orient="horz" pos="2198">
          <p15:clr>
            <a:srgbClr val="A4A3A4"/>
          </p15:clr>
        </p15:guide>
        <p15:guide id="11" orient="horz" pos="3009">
          <p15:clr>
            <a:srgbClr val="A4A3A4"/>
          </p15:clr>
        </p15:guide>
        <p15:guide id="12" pos="2880">
          <p15:clr>
            <a:srgbClr val="A4A3A4"/>
          </p15:clr>
        </p15:guide>
        <p15:guide id="13" pos="567">
          <p15:clr>
            <a:srgbClr val="A4A3A4"/>
          </p15:clr>
        </p15:guide>
        <p15:guide id="14" pos="5193">
          <p15:clr>
            <a:srgbClr val="A4A3A4"/>
          </p15:clr>
        </p15:guide>
        <p15:guide id="15" pos="5534">
          <p15:clr>
            <a:srgbClr val="A4A3A4"/>
          </p15:clr>
        </p15:guide>
        <p15:guide id="16" pos="226">
          <p15:clr>
            <a:srgbClr val="A4A3A4"/>
          </p15:clr>
        </p15:guide>
        <p15:guide id="17" pos="7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1E"/>
    <a:srgbClr val="E63241"/>
    <a:srgbClr val="DCDC00"/>
    <a:srgbClr val="5F8291"/>
    <a:srgbClr val="EAEAEA"/>
    <a:srgbClr val="E12364"/>
    <a:srgbClr val="464B69"/>
    <a:srgbClr val="5F509B"/>
    <a:srgbClr val="00B4B9"/>
    <a:srgbClr val="EB5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5867" autoAdjust="0"/>
  </p:normalViewPr>
  <p:slideViewPr>
    <p:cSldViewPr showGuides="1">
      <p:cViewPr varScale="1">
        <p:scale>
          <a:sx n="136" d="100"/>
          <a:sy n="136" d="100"/>
        </p:scale>
        <p:origin x="768" y="192"/>
      </p:cViewPr>
      <p:guideLst>
        <p:guide orient="horz" pos="1620"/>
        <p:guide orient="horz" pos="259"/>
        <p:guide orient="horz" pos="1166"/>
        <p:guide orient="horz" pos="821"/>
        <p:guide orient="horz" pos="2777"/>
        <p:guide orient="horz" pos="3026"/>
        <p:guide orient="horz" pos="1869"/>
        <p:guide orient="horz" pos="191"/>
        <p:guide orient="horz" pos="531"/>
        <p:guide orient="horz" pos="2198"/>
        <p:guide orient="horz" pos="3009"/>
        <p:guide pos="2880"/>
        <p:guide pos="567"/>
        <p:guide pos="5193"/>
        <p:guide pos="5534"/>
        <p:guide pos="226"/>
        <p:guide pos="7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6"/>
    </p:cViewPr>
  </p:sorterViewPr>
  <p:notesViewPr>
    <p:cSldViewPr showGuides="1">
      <p:cViewPr varScale="1">
        <p:scale>
          <a:sx n="79" d="100"/>
          <a:sy n="79" d="100"/>
        </p:scale>
        <p:origin x="-315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/>
              <a:t>13/02/2021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13/02/2021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9B53DAE-D1EA-47DC-B844-EF35A2317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50" y="4320000"/>
            <a:ext cx="1706864" cy="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8EFE21F-E517-43AF-A947-8BCB89548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D488EAA-52A6-488F-84FD-8390B80405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69C7CB4-9E17-4BBC-A616-4B3AA9D7C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CA0AA55-4BA6-4A33-80D9-1FB54FBB8F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1CA6FFF-4100-4072-A3F1-7D41AE49D4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D8CAF3-6922-46E9-A62B-0FA3AEAF3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B7BED9D-258E-41C7-AD15-29316DBFAB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B5D446C-A6B8-4F6C-B395-E2418A6C5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pic>
        <p:nvPicPr>
          <p:cNvPr id="15" name="Image 1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8269E9BE-26C9-49FA-A67B-842A083CB1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9" y="4320000"/>
            <a:ext cx="1620000" cy="6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1520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161283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161283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95936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995936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830236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30236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883AD58-BDE7-412E-A8F1-AC3C6D2FDD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6" y="1851750"/>
            <a:ext cx="35559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 NOT USE_Instruc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811" y="1201839"/>
            <a:ext cx="8229600" cy="3380794"/>
          </a:xfrm>
          <a:prstGeom prst="rect">
            <a:avLst/>
          </a:prstGeom>
        </p:spPr>
        <p:txBody>
          <a:bodyPr>
            <a:noAutofit/>
          </a:bodyPr>
          <a:lstStyle>
            <a:lvl1pPr marL="128588" indent="-94655">
              <a:buClr>
                <a:srgbClr val="007EAF"/>
              </a:buClr>
              <a:buFont typeface="Wingdings" panose="05000000000000000000" pitchFamily="2" charset="2"/>
              <a:buChar char="§"/>
              <a:defRPr sz="900">
                <a:solidFill>
                  <a:srgbClr val="000000"/>
                </a:solidFill>
              </a:defRPr>
            </a:lvl1pPr>
            <a:lvl2pPr marL="355402" indent="-128588">
              <a:buClr>
                <a:srgbClr val="007EAF"/>
              </a:buClr>
              <a:buFont typeface="Wingdings" panose="05000000000000000000" pitchFamily="2" charset="2"/>
              <a:buChar char="§"/>
              <a:defRPr sz="788">
                <a:solidFill>
                  <a:srgbClr val="000000"/>
                </a:solidFill>
              </a:defRPr>
            </a:lvl2pPr>
            <a:lvl3pPr marL="548283" indent="-98227">
              <a:buClr>
                <a:srgbClr val="007EAF"/>
              </a:buClr>
              <a:buFont typeface="Wingdings" panose="05000000000000000000" pitchFamily="2" charset="2"/>
              <a:buChar char="§"/>
              <a:defRPr sz="675">
                <a:solidFill>
                  <a:srgbClr val="000000"/>
                </a:solidFill>
              </a:defRPr>
            </a:lvl3pPr>
            <a:lvl4pPr marL="805458" indent="-128588">
              <a:buClr>
                <a:srgbClr val="007EAF"/>
              </a:buClr>
              <a:buFont typeface="Wingdings" panose="05000000000000000000" pitchFamily="2" charset="2"/>
              <a:buChar char="§"/>
              <a:defRPr sz="563">
                <a:solidFill>
                  <a:srgbClr val="000000"/>
                </a:solidFill>
              </a:defRPr>
            </a:lvl4pPr>
            <a:lvl5pPr marL="1028700" indent="-94655">
              <a:buClr>
                <a:srgbClr val="007EAF"/>
              </a:buClr>
              <a:buFont typeface="Wingdings" panose="05000000000000000000" pitchFamily="2" charset="2"/>
              <a:buChar char="§"/>
              <a:defRPr sz="563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73269" y="245540"/>
            <a:ext cx="8229590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rgbClr val="007EA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84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4328-C89F-C345-A992-29C758301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B2295-846B-2643-BC61-0E1794746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B4D3-6296-084E-A4BD-6241AB19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16021-D5E7-ED47-8734-0535056E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D6CB2-6542-5F49-ABEE-D8CB9389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pic>
        <p:nvPicPr>
          <p:cNvPr id="17" name="Image 1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B71FF5D-34FC-476D-B814-A841F274A8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9" y="4320000"/>
            <a:ext cx="1620000" cy="6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3A402AB-4F55-4FAC-8149-1DE54E1B9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9DA3FBB-7E34-4383-AEB3-8C6FE4990A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4" name="Image 1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330183D-83EF-47F2-9E39-B5D5B1956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56A637A-37B8-4E09-B9AC-0E1923D9B5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4485601"/>
            <a:ext cx="1350000" cy="5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3683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DFFC9836-2A39-4359-B74D-8B8EF0AC83C5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20" y="4482000"/>
            <a:ext cx="1268452" cy="54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35" r:id="rId27"/>
    <p:sldLayoutId id="2147483838" r:id="rId28"/>
    <p:sldLayoutId id="2147483839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nN8seMm7UI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DineshChopra/AI-ML/blob/master/TensorFlow/Udacity/1_CelsisusToFahrenheite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DineshChopra/AI-ML/blob/master/TensorFlow/Udacity/1_CelsisusToFahrenheite.ipynb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DineshChopra/AI-ML/blob/master/TensorFlow/Udacity/1_CelsisusToFahrenheite.ipynb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DineshChopra/AI-ML/blob/master/TensorFlow/Udacity/1_CelsisusToFahrenheite.ipynb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DineshChopra/AI-ML/blob/master/TensorFlow/2_Fashion_Mnist.ipyn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DineshChopra/AI-ML/blob/master/TensorFlow/2_Fashion_Mnist.ipyn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hChopra/AI-ML/blob/master/TensorFlow/2_Fashion_Mnist.ipynb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github.com/DineshChopra/AI-ML/blob/master/TensorFlow/2_Fashion_Mnist.ipynb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jKP3FqW3Sk&amp;list=PLtBw6njQRU-rwp5__7C0oIVt26ZgjG9NI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hyperlink" Target="https://colab.research.google.com/github/tensorflow/docs/blob/master/site/en/tutorials/keras/classification.ipynb#scrollTo=9ODch-OFCaW4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hyperlink" Target="https://www.udacity.com/course/intro-to-tensorflow-for-deep-learning--ud187" TargetMode="External"/><Relationship Id="rId4" Type="http://schemas.openxmlformats.org/officeDocument/2006/relationships/hyperlink" Target="https://www.tensorflow.org/tutorials/keras/classification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tin.com/artificial-intelligence/machine-learning-examples-applications" TargetMode="Externa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jKP3FqW3Sk&amp;list=PLtBw6njQRU-rwp5__7C0oIVt26ZgjG9NI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youtube.com/watch?v=KNAWp2S3w94&amp;feature=emb_logo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11.02.2021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1" dirty="0"/>
              <a:t>Introduction to AI / ML and Deep Learning by using TensorFlow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342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TensorFlow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56AD-AC54-1F4A-B6D3-9ADD55EEB749}"/>
              </a:ext>
            </a:extLst>
          </p:cNvPr>
          <p:cNvSpPr txBox="1">
            <a:spLocks/>
          </p:cNvSpPr>
          <p:nvPr/>
        </p:nvSpPr>
        <p:spPr>
          <a:xfrm>
            <a:off x="358776" y="1851670"/>
            <a:ext cx="8101656" cy="128562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 is an </a:t>
            </a:r>
            <a:r>
              <a:rPr lang="en-US" sz="4000">
                <a:solidFill>
                  <a:schemeClr val="accent2">
                    <a:lumMod val="75000"/>
                  </a:schemeClr>
                </a:solidFill>
              </a:rPr>
              <a:t>end-to-end</a:t>
            </a:r>
            <a:r>
              <a:rPr lang="en-US" sz="4000"/>
              <a:t> </a:t>
            </a:r>
            <a:r>
              <a:rPr lang="en-US" sz="4000">
                <a:solidFill>
                  <a:srgbClr val="0070C0"/>
                </a:solidFill>
              </a:rPr>
              <a:t>open source plateform for machine learning.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42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TensorFlow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AC2CD-0D06-6642-934B-FDFFF531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83" y="738722"/>
            <a:ext cx="7031834" cy="37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4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A25A4-D880-864F-87FA-F51FA9E0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"/>
            <a:ext cx="9143999" cy="45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C61DB-D814-4942-9C38-D455025C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" y="-20538"/>
            <a:ext cx="9143621" cy="44850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D29446-680A-0F4B-90E5-9ADCA7B42B9B}"/>
              </a:ext>
            </a:extLst>
          </p:cNvPr>
          <p:cNvSpPr/>
          <p:nvPr/>
        </p:nvSpPr>
        <p:spPr>
          <a:xfrm>
            <a:off x="-30460" y="4587974"/>
            <a:ext cx="604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https://www.youtube.com/watch?v=inN8seMm7UI</a:t>
            </a:r>
            <a:endParaRPr lang="en-US" dirty="0"/>
          </a:p>
        </p:txBody>
      </p:sp>
      <p:pic>
        <p:nvPicPr>
          <p:cNvPr id="2050" name="Picture 2" descr="Image result for google colab">
            <a:extLst>
              <a:ext uri="{FF2B5EF4-FFF2-40B4-BE49-F238E27FC236}">
                <a16:creationId xmlns:a16="http://schemas.microsoft.com/office/drawing/2014/main" id="{71841323-0213-ED48-B936-FF2DC8ACC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5606"/>
            <a:ext cx="294024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2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Practical</a:t>
            </a:r>
          </a:p>
        </p:txBody>
      </p:sp>
      <p:sp>
        <p:nvSpPr>
          <p:cNvPr id="3" name="Espace réservé du texte 66">
            <a:extLst>
              <a:ext uri="{FF2B5EF4-FFF2-40B4-BE49-F238E27FC236}">
                <a16:creationId xmlns:a16="http://schemas.microsoft.com/office/drawing/2014/main" id="{B79049FA-E471-EF4E-8717-0F69A287F1D0}"/>
              </a:ext>
            </a:extLst>
          </p:cNvPr>
          <p:cNvSpPr txBox="1">
            <a:spLocks/>
          </p:cNvSpPr>
          <p:nvPr/>
        </p:nvSpPr>
        <p:spPr>
          <a:xfrm>
            <a:off x="539552" y="987574"/>
            <a:ext cx="6357552" cy="15841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r>
              <a:rPr lang="en-US" sz="1800" dirty="0"/>
              <a:t>Convert Celsius to </a:t>
            </a:r>
            <a:r>
              <a:rPr lang="en-US" sz="1800" dirty="0" err="1"/>
              <a:t>Farhnite</a:t>
            </a:r>
            <a:endParaRPr lang="en-US" sz="1800" dirty="0"/>
          </a:p>
          <a:p>
            <a:pPr marL="342900" lvl="2" indent="-342900">
              <a:buFont typeface="+mj-lt"/>
              <a:buAutoNum type="arabicPeriod"/>
            </a:pPr>
            <a:endParaRPr lang="en-US" sz="1800" dirty="0"/>
          </a:p>
          <a:p>
            <a:pPr marL="342900" lvl="2" indent="-342900">
              <a:buFont typeface="+mj-lt"/>
              <a:buAutoNum type="arabicPeriod"/>
            </a:pPr>
            <a:r>
              <a:rPr lang="en-US" sz="1800" dirty="0"/>
              <a:t>Image Classification with Fashion MNIST dataset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894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Convert Celsius to </a:t>
            </a:r>
            <a:r>
              <a:rPr lang="en-US" dirty="0" err="1"/>
              <a:t>Farhnite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B03A4-91EC-0D4C-AA0E-6AEB236D10F8}"/>
              </a:ext>
            </a:extLst>
          </p:cNvPr>
          <p:cNvSpPr txBox="1"/>
          <p:nvPr/>
        </p:nvSpPr>
        <p:spPr>
          <a:xfrm>
            <a:off x="1043608" y="1842378"/>
            <a:ext cx="5118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Celsius Temp: </a:t>
            </a:r>
            <a:r>
              <a:rPr lang="en-IN" sz="2200" b="1" dirty="0">
                <a:solidFill>
                  <a:srgbClr val="00B050"/>
                </a:solidFill>
              </a:rPr>
              <a:t>0</a:t>
            </a:r>
            <a:r>
              <a:rPr lang="en-IN" dirty="0"/>
              <a:t>   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IN" dirty="0">
                <a:sym typeface="Wingdings" pitchFamily="2" charset="2"/>
              </a:rPr>
              <a:t>   </a:t>
            </a:r>
            <a:r>
              <a:rPr lang="en-IN" dirty="0" err="1">
                <a:sym typeface="Wingdings" pitchFamily="2" charset="2"/>
              </a:rPr>
              <a:t>Farhnite</a:t>
            </a:r>
            <a:r>
              <a:rPr lang="en-IN" dirty="0">
                <a:sym typeface="Wingdings" pitchFamily="2" charset="2"/>
              </a:rPr>
              <a:t> Temp: </a:t>
            </a:r>
            <a:r>
              <a:rPr lang="en-IN" sz="2200" b="1" dirty="0">
                <a:solidFill>
                  <a:srgbClr val="00B050"/>
                </a:solidFill>
                <a:sym typeface="Wingdings" pitchFamily="2" charset="2"/>
              </a:rPr>
              <a:t>32</a:t>
            </a:r>
            <a:endParaRPr lang="en-US" sz="2200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38B6E-DA8C-BF4D-B787-EEB4905E2341}"/>
              </a:ext>
            </a:extLst>
          </p:cNvPr>
          <p:cNvSpPr txBox="1"/>
          <p:nvPr/>
        </p:nvSpPr>
        <p:spPr>
          <a:xfrm>
            <a:off x="1043608" y="1122298"/>
            <a:ext cx="512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Farhnite</a:t>
            </a:r>
            <a:r>
              <a:rPr lang="en-US" dirty="0"/>
              <a:t> Temp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dirty="0"/>
              <a:t> Celsius Temp * 9/5 + 32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37E05-6F14-E548-B28A-9FD2684932D5}"/>
              </a:ext>
            </a:extLst>
          </p:cNvPr>
          <p:cNvSpPr txBox="1"/>
          <p:nvPr/>
        </p:nvSpPr>
        <p:spPr>
          <a:xfrm>
            <a:off x="1043608" y="2274426"/>
            <a:ext cx="499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Celsius Temp: </a:t>
            </a:r>
            <a:r>
              <a:rPr lang="en-IN" sz="2200" b="1" dirty="0">
                <a:solidFill>
                  <a:srgbClr val="00B050"/>
                </a:solidFill>
              </a:rPr>
              <a:t>8</a:t>
            </a:r>
            <a:r>
              <a:rPr lang="en-IN" dirty="0"/>
              <a:t>   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IN" dirty="0">
                <a:sym typeface="Wingdings" pitchFamily="2" charset="2"/>
              </a:rPr>
              <a:t>  </a:t>
            </a:r>
            <a:r>
              <a:rPr lang="en-IN" dirty="0" err="1">
                <a:sym typeface="Wingdings" pitchFamily="2" charset="2"/>
              </a:rPr>
              <a:t>Farhnite</a:t>
            </a:r>
            <a:r>
              <a:rPr lang="en-IN" dirty="0">
                <a:sym typeface="Wingdings" pitchFamily="2" charset="2"/>
              </a:rPr>
              <a:t> Temp: </a:t>
            </a:r>
            <a:r>
              <a:rPr lang="en-IN" sz="2200" b="1" dirty="0">
                <a:solidFill>
                  <a:srgbClr val="00B050"/>
                </a:solidFill>
                <a:sym typeface="Wingdings" pitchFamily="2" charset="2"/>
              </a:rPr>
              <a:t>46</a:t>
            </a:r>
            <a:endParaRPr lang="en-US" sz="22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5C4A2-2560-C540-A87E-D0E15244B68D}"/>
              </a:ext>
            </a:extLst>
          </p:cNvPr>
          <p:cNvSpPr txBox="1"/>
          <p:nvPr/>
        </p:nvSpPr>
        <p:spPr>
          <a:xfrm>
            <a:off x="1050504" y="3354546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Celsius Temp: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-10</a:t>
            </a:r>
            <a:r>
              <a:rPr lang="en-IN" dirty="0">
                <a:effectLst/>
              </a:rPr>
              <a:t>,</a:t>
            </a:r>
            <a:r>
              <a:rPr lang="en-IN" dirty="0"/>
              <a:t> 0</a:t>
            </a:r>
            <a:r>
              <a:rPr lang="en-IN" dirty="0">
                <a:effectLst/>
              </a:rPr>
              <a:t>,</a:t>
            </a:r>
            <a:r>
              <a:rPr lang="en-IN" dirty="0"/>
              <a:t> 8</a:t>
            </a:r>
            <a:r>
              <a:rPr lang="en-IN" dirty="0">
                <a:effectLst/>
              </a:rPr>
              <a:t>,</a:t>
            </a:r>
            <a:r>
              <a:rPr lang="en-IN" dirty="0"/>
              <a:t> 15</a:t>
            </a:r>
            <a:r>
              <a:rPr lang="en-IN" dirty="0">
                <a:effectLst/>
              </a:rPr>
              <a:t>,</a:t>
            </a:r>
            <a:r>
              <a:rPr lang="en-IN" dirty="0"/>
              <a:t> 22</a:t>
            </a:r>
            <a:r>
              <a:rPr lang="en-IN" dirty="0">
                <a:effectLst/>
              </a:rPr>
              <a:t>,</a:t>
            </a:r>
            <a:r>
              <a:rPr lang="en-IN" dirty="0"/>
              <a:t> 38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4DF41-9BEC-FC42-9FE0-27FADB51F393}"/>
              </a:ext>
            </a:extLst>
          </p:cNvPr>
          <p:cNvSpPr txBox="1"/>
          <p:nvPr/>
        </p:nvSpPr>
        <p:spPr>
          <a:xfrm>
            <a:off x="1043608" y="4021202"/>
            <a:ext cx="532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Farhnite</a:t>
            </a:r>
            <a:r>
              <a:rPr lang="en-US" dirty="0"/>
              <a:t> Temp: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14</a:t>
            </a:r>
            <a:r>
              <a:rPr lang="en-IN" dirty="0">
                <a:effectLst/>
              </a:rPr>
              <a:t>,</a:t>
            </a:r>
            <a:r>
              <a:rPr lang="en-IN" dirty="0"/>
              <a:t> 32</a:t>
            </a:r>
            <a:r>
              <a:rPr lang="en-IN" dirty="0">
                <a:effectLst/>
              </a:rPr>
              <a:t>,</a:t>
            </a:r>
            <a:r>
              <a:rPr lang="en-IN" dirty="0"/>
              <a:t> 46</a:t>
            </a:r>
            <a:r>
              <a:rPr lang="en-IN" dirty="0">
                <a:effectLst/>
              </a:rPr>
              <a:t>,</a:t>
            </a:r>
            <a:r>
              <a:rPr lang="en-IN" dirty="0"/>
              <a:t> 59</a:t>
            </a:r>
            <a:r>
              <a:rPr lang="en-IN" dirty="0">
                <a:effectLst/>
              </a:rPr>
              <a:t>,</a:t>
            </a:r>
            <a:r>
              <a:rPr lang="en-IN" dirty="0"/>
              <a:t> 72</a:t>
            </a:r>
            <a:r>
              <a:rPr lang="en-IN" dirty="0">
                <a:effectLst/>
              </a:rPr>
              <a:t>,</a:t>
            </a:r>
            <a:r>
              <a:rPr lang="en-IN" dirty="0"/>
              <a:t>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1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1BE896-7F10-A540-940C-0A81F2A7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842" y="1146173"/>
            <a:ext cx="4508500" cy="1536700"/>
          </a:xfrm>
          <a:prstGeom prst="rect">
            <a:avLst/>
          </a:prstGeom>
        </p:spPr>
      </p:pic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Convert Celsius to </a:t>
            </a:r>
            <a:r>
              <a:rPr lang="en-US" dirty="0" err="1"/>
              <a:t>Farhnite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38B6E-DA8C-BF4D-B787-EEB4905E2341}"/>
              </a:ext>
            </a:extLst>
          </p:cNvPr>
          <p:cNvSpPr txBox="1"/>
          <p:nvPr/>
        </p:nvSpPr>
        <p:spPr>
          <a:xfrm>
            <a:off x="179512" y="2274426"/>
            <a:ext cx="3966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Farhnite</a:t>
            </a:r>
            <a:r>
              <a:rPr lang="en-US" sz="1400" dirty="0"/>
              <a:t> Temp = Celsius Temp * 9/5 + 32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5C4A2-2560-C540-A87E-D0E15244B68D}"/>
              </a:ext>
            </a:extLst>
          </p:cNvPr>
          <p:cNvSpPr txBox="1"/>
          <p:nvPr/>
        </p:nvSpPr>
        <p:spPr>
          <a:xfrm>
            <a:off x="179512" y="1347614"/>
            <a:ext cx="380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Celsius Temp: </a:t>
            </a:r>
            <a:r>
              <a:rPr lang="en-IN" sz="1400" dirty="0"/>
              <a:t>-40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-10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0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8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15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22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38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4DF41-9BEC-FC42-9FE0-27FADB51F393}"/>
              </a:ext>
            </a:extLst>
          </p:cNvPr>
          <p:cNvSpPr txBox="1"/>
          <p:nvPr/>
        </p:nvSpPr>
        <p:spPr>
          <a:xfrm>
            <a:off x="179512" y="3200077"/>
            <a:ext cx="4168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Farhnite</a:t>
            </a:r>
            <a:r>
              <a:rPr lang="en-US" sz="1400" dirty="0"/>
              <a:t> Temp: </a:t>
            </a:r>
            <a:r>
              <a:rPr lang="en-IN" sz="1400" dirty="0"/>
              <a:t>-40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14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32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46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59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72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100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71B729-AF9B-744C-ADB4-C020EF46E9BF}"/>
              </a:ext>
            </a:extLst>
          </p:cNvPr>
          <p:cNvCxnSpPr>
            <a:cxnSpLocks/>
          </p:cNvCxnSpPr>
          <p:nvPr/>
        </p:nvCxnSpPr>
        <p:spPr>
          <a:xfrm>
            <a:off x="3923928" y="1501503"/>
            <a:ext cx="648072" cy="153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DE37E5-B6A8-F145-8F81-D210F90AA43F}"/>
              </a:ext>
            </a:extLst>
          </p:cNvPr>
          <p:cNvCxnSpPr>
            <a:cxnSpLocks/>
          </p:cNvCxnSpPr>
          <p:nvPr/>
        </p:nvCxnSpPr>
        <p:spPr>
          <a:xfrm flipV="1">
            <a:off x="4131075" y="2274426"/>
            <a:ext cx="584941" cy="131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669FFCA9-A01B-4F49-984D-CCBDF30A6DC0}"/>
              </a:ext>
            </a:extLst>
          </p:cNvPr>
          <p:cNvCxnSpPr>
            <a:cxnSpLocks/>
          </p:cNvCxnSpPr>
          <p:nvPr/>
        </p:nvCxnSpPr>
        <p:spPr>
          <a:xfrm flipV="1">
            <a:off x="4348410" y="1995686"/>
            <a:ext cx="4040014" cy="1286272"/>
          </a:xfrm>
          <a:prstGeom prst="curvedConnector3">
            <a:avLst>
              <a:gd name="adj1" fmla="val 10124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72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B2EDF-6C77-9247-94B1-98ECEBA6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72" y="1085734"/>
            <a:ext cx="4299881" cy="1630032"/>
          </a:xfrm>
          <a:prstGeom prst="rect">
            <a:avLst/>
          </a:prstGeom>
        </p:spPr>
      </p:pic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Convert Celsius to </a:t>
            </a:r>
            <a:r>
              <a:rPr lang="en-US" dirty="0" err="1"/>
              <a:t>Farhnite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38B6E-DA8C-BF4D-B787-EEB4905E2341}"/>
              </a:ext>
            </a:extLst>
          </p:cNvPr>
          <p:cNvSpPr txBox="1"/>
          <p:nvPr/>
        </p:nvSpPr>
        <p:spPr>
          <a:xfrm>
            <a:off x="179512" y="3128069"/>
            <a:ext cx="3966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Farhnite</a:t>
            </a:r>
            <a:r>
              <a:rPr lang="en-US" sz="1400" dirty="0"/>
              <a:t> Temp = Celsius Temp * 9/5 + 32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5C4A2-2560-C540-A87E-D0E15244B68D}"/>
              </a:ext>
            </a:extLst>
          </p:cNvPr>
          <p:cNvSpPr txBox="1"/>
          <p:nvPr/>
        </p:nvSpPr>
        <p:spPr>
          <a:xfrm>
            <a:off x="179512" y="1347614"/>
            <a:ext cx="380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Celsius Temp: </a:t>
            </a:r>
            <a:r>
              <a:rPr lang="en-IN" sz="1400" dirty="0"/>
              <a:t>-40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-10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0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8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15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22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38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4DF41-9BEC-FC42-9FE0-27FADB51F393}"/>
              </a:ext>
            </a:extLst>
          </p:cNvPr>
          <p:cNvSpPr txBox="1"/>
          <p:nvPr/>
        </p:nvSpPr>
        <p:spPr>
          <a:xfrm>
            <a:off x="179512" y="2191965"/>
            <a:ext cx="4168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Farhnite</a:t>
            </a:r>
            <a:r>
              <a:rPr lang="en-US" sz="1400" dirty="0"/>
              <a:t> Temp: </a:t>
            </a:r>
            <a:r>
              <a:rPr lang="en-IN" sz="1400" dirty="0"/>
              <a:t>-40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14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32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46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59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72</a:t>
            </a:r>
            <a:r>
              <a:rPr lang="en-IN" sz="1400" dirty="0">
                <a:effectLst/>
              </a:rPr>
              <a:t>,</a:t>
            </a:r>
            <a:r>
              <a:rPr lang="en-IN" sz="1400" dirty="0"/>
              <a:t> 100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71B729-AF9B-744C-ADB4-C020EF46E9BF}"/>
              </a:ext>
            </a:extLst>
          </p:cNvPr>
          <p:cNvCxnSpPr>
            <a:cxnSpLocks/>
          </p:cNvCxnSpPr>
          <p:nvPr/>
        </p:nvCxnSpPr>
        <p:spPr>
          <a:xfrm>
            <a:off x="3923928" y="1501503"/>
            <a:ext cx="950698" cy="153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DE37E5-B6A8-F145-8F81-D210F90AA43F}"/>
              </a:ext>
            </a:extLst>
          </p:cNvPr>
          <p:cNvCxnSpPr>
            <a:cxnSpLocks/>
          </p:cNvCxnSpPr>
          <p:nvPr/>
        </p:nvCxnSpPr>
        <p:spPr>
          <a:xfrm flipV="1">
            <a:off x="4226554" y="2235180"/>
            <a:ext cx="648072" cy="153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669FFCA9-A01B-4F49-984D-CCBDF30A6DC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146367" y="1995686"/>
            <a:ext cx="4242057" cy="1286272"/>
          </a:xfrm>
          <a:prstGeom prst="curvedConnector3">
            <a:avLst>
              <a:gd name="adj1" fmla="val 100596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73AD4D-3AFB-6444-849A-2768C1EA21DB}"/>
              </a:ext>
            </a:extLst>
          </p:cNvPr>
          <p:cNvSpPr txBox="1"/>
          <p:nvPr/>
        </p:nvSpPr>
        <p:spPr>
          <a:xfrm>
            <a:off x="5004048" y="339502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113780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Convert Celsius to </a:t>
            </a:r>
            <a:r>
              <a:rPr lang="en-US" dirty="0" err="1"/>
              <a:t>Farhnite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3AD4D-3AFB-6444-849A-2768C1EA21DB}"/>
              </a:ext>
            </a:extLst>
          </p:cNvPr>
          <p:cNvSpPr txBox="1"/>
          <p:nvPr/>
        </p:nvSpPr>
        <p:spPr>
          <a:xfrm>
            <a:off x="5004048" y="339502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Machine Learning Approach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9D02FD-01E8-BF45-BF24-586F9285B108}"/>
              </a:ext>
            </a:extLst>
          </p:cNvPr>
          <p:cNvGrpSpPr/>
          <p:nvPr/>
        </p:nvGrpSpPr>
        <p:grpSpPr>
          <a:xfrm>
            <a:off x="358776" y="875123"/>
            <a:ext cx="3543300" cy="1101073"/>
            <a:chOff x="814388" y="1420393"/>
            <a:chExt cx="3543300" cy="11010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C3510C-9B54-E44F-82D4-BC9335DB3B65}"/>
                </a:ext>
              </a:extLst>
            </p:cNvPr>
            <p:cNvSpPr txBox="1"/>
            <p:nvPr/>
          </p:nvSpPr>
          <p:spPr>
            <a:xfrm>
              <a:off x="814388" y="1420393"/>
              <a:ext cx="2424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Import Required Library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BD91B8-3034-9E42-9EB3-E1658F670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388" y="1797566"/>
              <a:ext cx="3543300" cy="7239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AA616-F62E-C044-B51D-09E6A65F39C1}"/>
              </a:ext>
            </a:extLst>
          </p:cNvPr>
          <p:cNvGrpSpPr/>
          <p:nvPr/>
        </p:nvGrpSpPr>
        <p:grpSpPr>
          <a:xfrm>
            <a:off x="341264" y="2427734"/>
            <a:ext cx="8255000" cy="1094322"/>
            <a:chOff x="814388" y="2632266"/>
            <a:chExt cx="8255000" cy="10943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92037F-9D48-DD42-88AE-0191D247B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88" y="2951888"/>
              <a:ext cx="8255000" cy="7747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F549D7-BB78-9C42-B960-7443B9C13E31}"/>
                </a:ext>
              </a:extLst>
            </p:cNvPr>
            <p:cNvSpPr txBox="1"/>
            <p:nvPr/>
          </p:nvSpPr>
          <p:spPr>
            <a:xfrm>
              <a:off x="814388" y="2632266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&amp; Output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14551-B0A4-CD43-AE3A-AD314B2CD0AD}"/>
              </a:ext>
            </a:extLst>
          </p:cNvPr>
          <p:cNvSpPr/>
          <p:nvPr/>
        </p:nvSpPr>
        <p:spPr>
          <a:xfrm>
            <a:off x="35496" y="4731990"/>
            <a:ext cx="78488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>
                <a:hlinkClick r:id="rId4"/>
              </a:rPr>
              <a:t>https://github.com/DineshChopra/AI-ML/blob/master/TensorFlow/Udacity/1_CelsisusToFahrenheite.ipynb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0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Convert Celsius to </a:t>
            </a:r>
            <a:r>
              <a:rPr lang="en-US" dirty="0" err="1"/>
              <a:t>Farhnite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3AD4D-3AFB-6444-849A-2768C1EA21DB}"/>
              </a:ext>
            </a:extLst>
          </p:cNvPr>
          <p:cNvSpPr txBox="1"/>
          <p:nvPr/>
        </p:nvSpPr>
        <p:spPr>
          <a:xfrm>
            <a:off x="5004048" y="339502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Machine Learning Approach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14551-B0A4-CD43-AE3A-AD314B2CD0AD}"/>
              </a:ext>
            </a:extLst>
          </p:cNvPr>
          <p:cNvSpPr/>
          <p:nvPr/>
        </p:nvSpPr>
        <p:spPr>
          <a:xfrm>
            <a:off x="35496" y="4731990"/>
            <a:ext cx="78488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>
                <a:hlinkClick r:id="rId2"/>
              </a:rPr>
              <a:t>https://github.com/DineshChopra/AI-ML/blob/master/TensorFlow/Udacity/1_CelsisusToFahrenheite.ipynb</a:t>
            </a:r>
            <a:endParaRPr lang="en-US" sz="11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E1DFCA-7126-4042-966C-6F4015573A54}"/>
              </a:ext>
            </a:extLst>
          </p:cNvPr>
          <p:cNvGrpSpPr/>
          <p:nvPr/>
        </p:nvGrpSpPr>
        <p:grpSpPr>
          <a:xfrm>
            <a:off x="323528" y="843558"/>
            <a:ext cx="7531100" cy="1859138"/>
            <a:chOff x="814388" y="3787678"/>
            <a:chExt cx="7531100" cy="18591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095213-8DD3-E843-8DF7-F5CD8A06D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88" y="4160916"/>
              <a:ext cx="7531100" cy="14859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2ACF01-4EB6-BA43-B5E3-52A2C82A714E}"/>
                </a:ext>
              </a:extLst>
            </p:cNvPr>
            <p:cNvSpPr txBox="1"/>
            <p:nvPr/>
          </p:nvSpPr>
          <p:spPr>
            <a:xfrm>
              <a:off x="814388" y="3787678"/>
              <a:ext cx="146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Create Model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090F51-C261-E64C-8051-072B9197BD28}"/>
              </a:ext>
            </a:extLst>
          </p:cNvPr>
          <p:cNvGrpSpPr/>
          <p:nvPr/>
        </p:nvGrpSpPr>
        <p:grpSpPr>
          <a:xfrm>
            <a:off x="273992" y="2794838"/>
            <a:ext cx="8870008" cy="1217072"/>
            <a:chOff x="785813" y="1385884"/>
            <a:chExt cx="9626600" cy="13138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0EB9A0-7277-B04D-B3AB-D3F7210C5327}"/>
                </a:ext>
              </a:extLst>
            </p:cNvPr>
            <p:cNvSpPr txBox="1"/>
            <p:nvPr/>
          </p:nvSpPr>
          <p:spPr>
            <a:xfrm>
              <a:off x="785813" y="1385884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Compile Model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0DD5C8-6302-8D45-B65D-5DB088780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13" y="1798078"/>
              <a:ext cx="9626600" cy="90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229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11.02.2021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Introduction to AI / ML and Deep Learning by using TensorFlow</a:t>
            </a:r>
            <a:r>
              <a:rPr lang="en-US" dirty="0"/>
              <a:t> </a:t>
            </a:r>
          </a:p>
          <a:p>
            <a:endParaRPr lang="fr-FR" dirty="0"/>
          </a:p>
        </p:txBody>
      </p:sp>
      <p:pic>
        <p:nvPicPr>
          <p:cNvPr id="8" name="Picture 2" descr="How Smart is Artificial Intelligence? | by MIT IDE | MIT Initiative on the  Digital Economy | Medium">
            <a:extLst>
              <a:ext uri="{FF2B5EF4-FFF2-40B4-BE49-F238E27FC236}">
                <a16:creationId xmlns:a16="http://schemas.microsoft.com/office/drawing/2014/main" id="{17CCA801-E61A-8646-94C2-3449B1CCAD0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2" b="2941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03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Convert Celsius to </a:t>
            </a:r>
            <a:r>
              <a:rPr lang="en-US" dirty="0" err="1"/>
              <a:t>Farhnite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3AD4D-3AFB-6444-849A-2768C1EA21DB}"/>
              </a:ext>
            </a:extLst>
          </p:cNvPr>
          <p:cNvSpPr txBox="1"/>
          <p:nvPr/>
        </p:nvSpPr>
        <p:spPr>
          <a:xfrm>
            <a:off x="5004048" y="339502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Machine Learning Approach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14551-B0A4-CD43-AE3A-AD314B2CD0AD}"/>
              </a:ext>
            </a:extLst>
          </p:cNvPr>
          <p:cNvSpPr/>
          <p:nvPr/>
        </p:nvSpPr>
        <p:spPr>
          <a:xfrm>
            <a:off x="35496" y="4731990"/>
            <a:ext cx="78488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>
                <a:hlinkClick r:id="rId2"/>
              </a:rPr>
              <a:t>https://github.com/DineshChopra/AI-ML/blob/master/TensorFlow/Udacity/1_CelsisusToFahrenheite.ipynb</a:t>
            </a:r>
            <a:endParaRPr lang="en-US" sz="11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71BCC-3B8A-4C46-A82A-A02A19291301}"/>
              </a:ext>
            </a:extLst>
          </p:cNvPr>
          <p:cNvGrpSpPr/>
          <p:nvPr/>
        </p:nvGrpSpPr>
        <p:grpSpPr>
          <a:xfrm>
            <a:off x="251520" y="864705"/>
            <a:ext cx="8892480" cy="1107075"/>
            <a:chOff x="758643" y="3124057"/>
            <a:chExt cx="9831570" cy="912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595A10-E213-BC42-B271-738A06E1D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13" y="3452055"/>
              <a:ext cx="9804400" cy="584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B561A4-2F72-7244-9331-981D95238A39}"/>
                </a:ext>
              </a:extLst>
            </p:cNvPr>
            <p:cNvSpPr txBox="1"/>
            <p:nvPr/>
          </p:nvSpPr>
          <p:spPr>
            <a:xfrm>
              <a:off x="758643" y="3124057"/>
              <a:ext cx="1305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 Model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C75028-4F1F-174E-B95A-26C21D9F822E}"/>
              </a:ext>
            </a:extLst>
          </p:cNvPr>
          <p:cNvGrpSpPr/>
          <p:nvPr/>
        </p:nvGrpSpPr>
        <p:grpSpPr>
          <a:xfrm>
            <a:off x="276095" y="2404406"/>
            <a:ext cx="3989570" cy="1271032"/>
            <a:chOff x="758643" y="4594780"/>
            <a:chExt cx="3989570" cy="12710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CD9277-FA8E-5746-A226-DB9695888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13" y="4964112"/>
              <a:ext cx="3962400" cy="9017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5AE4F-4D00-7740-8055-0A246CF57DFA}"/>
                </a:ext>
              </a:extLst>
            </p:cNvPr>
            <p:cNvSpPr txBox="1"/>
            <p:nvPr/>
          </p:nvSpPr>
          <p:spPr>
            <a:xfrm>
              <a:off x="758643" y="4594780"/>
              <a:ext cx="1507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833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Convert Celsius to </a:t>
            </a:r>
            <a:r>
              <a:rPr lang="en-US" dirty="0" err="1"/>
              <a:t>Farhnite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3AD4D-3AFB-6444-849A-2768C1EA21DB}"/>
              </a:ext>
            </a:extLst>
          </p:cNvPr>
          <p:cNvSpPr txBox="1"/>
          <p:nvPr/>
        </p:nvSpPr>
        <p:spPr>
          <a:xfrm>
            <a:off x="5004048" y="339502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Machine Learning Approach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14551-B0A4-CD43-AE3A-AD314B2CD0AD}"/>
              </a:ext>
            </a:extLst>
          </p:cNvPr>
          <p:cNvSpPr/>
          <p:nvPr/>
        </p:nvSpPr>
        <p:spPr>
          <a:xfrm>
            <a:off x="35496" y="4731990"/>
            <a:ext cx="78488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>
                <a:hlinkClick r:id="rId2"/>
              </a:rPr>
              <a:t>https://github.com/DineshChopra/AI-ML/blob/master/TensorFlow/Udacity/1_CelsisusToFahrenheite.ipynb</a:t>
            </a:r>
            <a:endParaRPr lang="en-US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E5EB3-8B3C-6D40-BAE0-E1330CFB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08" y="1563638"/>
            <a:ext cx="3568700" cy="1384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3B9B16-93E1-DF46-82A3-43D091F7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376603"/>
            <a:ext cx="2875920" cy="23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8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3B1BB-76C8-9540-821D-60BC8A84BF80}"/>
              </a:ext>
            </a:extLst>
          </p:cNvPr>
          <p:cNvSpPr txBox="1"/>
          <p:nvPr/>
        </p:nvSpPr>
        <p:spPr>
          <a:xfrm>
            <a:off x="755576" y="1059582"/>
            <a:ext cx="587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 with Fashion MNIST Dataset</a:t>
            </a:r>
          </a:p>
        </p:txBody>
      </p:sp>
    </p:spTree>
    <p:extLst>
      <p:ext uri="{BB962C8B-B14F-4D97-AF65-F5344CB8AC3E}">
        <p14:creationId xmlns:p14="http://schemas.microsoft.com/office/powerpoint/2010/main" val="2991328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2D511A-7B2B-4545-AB89-26A0540B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510"/>
            <a:ext cx="9144000" cy="41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1A178-D28A-6A49-9C53-AE7449CA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510"/>
            <a:ext cx="9144000" cy="4104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13BD1-1B95-0243-83C3-BF7FA8C04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515966"/>
            <a:ext cx="3657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DF787F-ED88-D24E-8F9B-78A4B5C8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66"/>
            <a:ext cx="9036496" cy="42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F196A-769D-5843-8EB6-7EF70EF7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021350"/>
            <a:ext cx="5335599" cy="20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30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AD46BC-8E1C-FD4E-840D-051E0CFF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764" y="450359"/>
            <a:ext cx="1404756" cy="1257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8C3AD-4CC2-C04F-BF7E-A2FA9BE8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07654"/>
            <a:ext cx="5022798" cy="845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EF8A6-E15A-A745-9536-CFFF0FCB7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446" y="2545699"/>
            <a:ext cx="4997274" cy="1322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63529-0663-F94F-AA3C-B699A7BCE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446" y="3841328"/>
            <a:ext cx="4997274" cy="12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C369B-7AF4-E344-B14F-F04671FE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43"/>
            <a:ext cx="9144000" cy="40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3E71-918A-AA46-B8DA-D3BF9730D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4" y="482481"/>
            <a:ext cx="7202140" cy="240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DACC9-3C7D-E346-BF78-45BC244E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" y="2859782"/>
            <a:ext cx="9017000" cy="16349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1A8B81-B7A5-A846-8DB1-C4EA45F7F60C}"/>
              </a:ext>
            </a:extLst>
          </p:cNvPr>
          <p:cNvSpPr/>
          <p:nvPr/>
        </p:nvSpPr>
        <p:spPr>
          <a:xfrm>
            <a:off x="35496" y="4731990"/>
            <a:ext cx="7848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https://github.com/DineshChopra/AI-ML/blob/master/TensorFlow/2_Fashion_Mnist.ipynb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399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32789-FCA7-1546-A600-D56BAA379A28}"/>
              </a:ext>
            </a:extLst>
          </p:cNvPr>
          <p:cNvSpPr txBox="1"/>
          <p:nvPr/>
        </p:nvSpPr>
        <p:spPr>
          <a:xfrm>
            <a:off x="355093" y="1078405"/>
            <a:ext cx="66815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 of AI / ML and Deep Learning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 of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 of TensorFlow 2.x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Practical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Convert Celsius Temp into </a:t>
            </a:r>
            <a:r>
              <a:rPr lang="en-US" dirty="0" err="1"/>
              <a:t>Farhnite</a:t>
            </a:r>
            <a:r>
              <a:rPr lang="en-US" dirty="0"/>
              <a:t> Temp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Fashion MNIST Dataset</a:t>
            </a:r>
          </a:p>
        </p:txBody>
      </p:sp>
    </p:spTree>
    <p:extLst>
      <p:ext uri="{BB962C8B-B14F-4D97-AF65-F5344CB8AC3E}">
        <p14:creationId xmlns:p14="http://schemas.microsoft.com/office/powerpoint/2010/main" val="23351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68DD8-727A-A544-B055-834FC90C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27534"/>
            <a:ext cx="7708900" cy="123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82AD5-3D53-874D-9A2F-CB1029B1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6" y="2283718"/>
            <a:ext cx="7708900" cy="1231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33072E-3A0B-9142-B20D-28F05F51164F}"/>
              </a:ext>
            </a:extLst>
          </p:cNvPr>
          <p:cNvSpPr/>
          <p:nvPr/>
        </p:nvSpPr>
        <p:spPr>
          <a:xfrm>
            <a:off x="35496" y="4731990"/>
            <a:ext cx="7848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https://github.com/DineshChopra/AI-ML/blob/master/TensorFlow/2_Fashion_Mnist.ipynb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496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67868-81DB-A248-B539-7BA8792D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71550"/>
            <a:ext cx="9075487" cy="2953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669B8B-34D2-9643-BFFD-0090298D9321}"/>
              </a:ext>
            </a:extLst>
          </p:cNvPr>
          <p:cNvSpPr/>
          <p:nvPr/>
        </p:nvSpPr>
        <p:spPr>
          <a:xfrm>
            <a:off x="35496" y="4731990"/>
            <a:ext cx="7848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https://github.com/DineshChopra/AI-ML/blob/master/TensorFlow/2_Fashion_Mnist.ipynb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39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123478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 with Fashion MNIST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669B8B-34D2-9643-BFFD-0090298D9321}"/>
              </a:ext>
            </a:extLst>
          </p:cNvPr>
          <p:cNvSpPr/>
          <p:nvPr/>
        </p:nvSpPr>
        <p:spPr>
          <a:xfrm>
            <a:off x="35496" y="4731990"/>
            <a:ext cx="7848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https://github.com/DineshChopra/AI-ML/blob/master/TensorFlow/2_Fashion_Mnist.ipynb</a:t>
            </a:r>
            <a:endParaRPr lang="en-US" sz="1200" dirty="0"/>
          </a:p>
        </p:txBody>
      </p:sp>
      <p:pic>
        <p:nvPicPr>
          <p:cNvPr id="5" name="Picture 2" descr="Image result for completed">
            <a:extLst>
              <a:ext uri="{FF2B5EF4-FFF2-40B4-BE49-F238E27FC236}">
                <a16:creationId xmlns:a16="http://schemas.microsoft.com/office/drawing/2014/main" id="{35495FCD-A409-5440-878D-DD31468F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32" y="1059582"/>
            <a:ext cx="30099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0F6AD-3575-2D4C-8FCA-678453944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708" y="1563638"/>
            <a:ext cx="3568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Date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8F090C3-0337-7548-9C18-D772DDA1FD1C}"/>
              </a:ext>
            </a:extLst>
          </p:cNvPr>
          <p:cNvSpPr txBox="1">
            <a:spLocks/>
          </p:cNvSpPr>
          <p:nvPr/>
        </p:nvSpPr>
        <p:spPr bwMode="gray">
          <a:xfrm>
            <a:off x="394022" y="454817"/>
            <a:ext cx="8426450" cy="6047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32789-FCA7-1546-A600-D56BAA379A28}"/>
              </a:ext>
            </a:extLst>
          </p:cNvPr>
          <p:cNvSpPr txBox="1"/>
          <p:nvPr/>
        </p:nvSpPr>
        <p:spPr>
          <a:xfrm>
            <a:off x="355093" y="1078405"/>
            <a:ext cx="66815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 of AI / ML and Deep Learning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 of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 of TensorFlow 2.x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Practical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Convert Celsius Temp into </a:t>
            </a:r>
            <a:r>
              <a:rPr lang="en-US" dirty="0" err="1"/>
              <a:t>Farhnite</a:t>
            </a:r>
            <a:r>
              <a:rPr lang="en-US" dirty="0"/>
              <a:t> Temp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 Classification with Fashion MNIST Dataset</a:t>
            </a:r>
          </a:p>
        </p:txBody>
      </p:sp>
    </p:spTree>
    <p:extLst>
      <p:ext uri="{BB962C8B-B14F-4D97-AF65-F5344CB8AC3E}">
        <p14:creationId xmlns:p14="http://schemas.microsoft.com/office/powerpoint/2010/main" val="332342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na">
            <a:extLst>
              <a:ext uri="{FF2B5EF4-FFF2-40B4-BE49-F238E27FC236}">
                <a16:creationId xmlns:a16="http://schemas.microsoft.com/office/drawing/2014/main" id="{8B0FBC99-837D-E845-A352-9FD12F8C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69" y="1419622"/>
            <a:ext cx="6377261" cy="247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76A8495-8BEB-8840-83F7-0557982B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79338"/>
            <a:ext cx="3568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9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EF2C-E1EF-FD45-9D4E-FB8BF449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77017-F433-0845-BF2B-F5E71EE9BFC9}"/>
              </a:ext>
            </a:extLst>
          </p:cNvPr>
          <p:cNvGrpSpPr/>
          <p:nvPr/>
        </p:nvGrpSpPr>
        <p:grpSpPr>
          <a:xfrm>
            <a:off x="510848" y="1203598"/>
            <a:ext cx="7757160" cy="1104900"/>
            <a:chOff x="675640" y="1874202"/>
            <a:chExt cx="10342880" cy="1473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CBCDA-D7DE-F346-B7C5-BA16B1AD76E1}"/>
                </a:ext>
              </a:extLst>
            </p:cNvPr>
            <p:cNvSpPr/>
            <p:nvPr/>
          </p:nvSpPr>
          <p:spPr>
            <a:xfrm>
              <a:off x="2453640" y="2287637"/>
              <a:ext cx="856488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350" dirty="0">
                  <a:hlinkClick r:id="rId2"/>
                </a:rPr>
                <a:t>https://colab.research.google.com/github/tensorflow/docs/blob/master/site/en/tutorials/keras/classification.ipynb#scrollTo=9ODch-OFCaW4</a:t>
              </a:r>
              <a:endParaRPr lang="en-US" sz="1350" dirty="0"/>
            </a:p>
          </p:txBody>
        </p:sp>
        <p:pic>
          <p:nvPicPr>
            <p:cNvPr id="3074" name="Picture 2" descr="Importing Data to Google Colab — the CLEAN Way | by Joos Korstanje |  Towards Data Science">
              <a:extLst>
                <a:ext uri="{FF2B5EF4-FFF2-40B4-BE49-F238E27FC236}">
                  <a16:creationId xmlns:a16="http://schemas.microsoft.com/office/drawing/2014/main" id="{0E723FB5-8A55-8D41-83CC-98F3D668C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40" y="1874202"/>
              <a:ext cx="14732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98B52-D103-6048-A2C5-1BC340338C32}"/>
              </a:ext>
            </a:extLst>
          </p:cNvPr>
          <p:cNvGrpSpPr/>
          <p:nvPr/>
        </p:nvGrpSpPr>
        <p:grpSpPr>
          <a:xfrm>
            <a:off x="518160" y="915566"/>
            <a:ext cx="6451761" cy="461665"/>
            <a:chOff x="690880" y="2440706"/>
            <a:chExt cx="8602348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8F7D0C-5255-B149-9853-A626778739FC}"/>
                </a:ext>
              </a:extLst>
            </p:cNvPr>
            <p:cNvSpPr txBox="1"/>
            <p:nvPr/>
          </p:nvSpPr>
          <p:spPr>
            <a:xfrm>
              <a:off x="690880" y="2440706"/>
              <a:ext cx="17792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Tutorial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60E748-02CB-524A-9C7C-F87FD5AB59C4}"/>
                </a:ext>
              </a:extLst>
            </p:cNvPr>
            <p:cNvSpPr/>
            <p:nvPr/>
          </p:nvSpPr>
          <p:spPr>
            <a:xfrm>
              <a:off x="2468880" y="2548427"/>
              <a:ext cx="682434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350" dirty="0">
                  <a:hlinkClick r:id="rId4"/>
                </a:rPr>
                <a:t>https://www.tensorflow.org/tutorials/keras/classification</a:t>
              </a:r>
              <a:endParaRPr lang="en-US" sz="135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45DE76-20FD-4646-94E1-B0ADA1B3746F}"/>
              </a:ext>
            </a:extLst>
          </p:cNvPr>
          <p:cNvGrpSpPr/>
          <p:nvPr/>
        </p:nvGrpSpPr>
        <p:grpSpPr>
          <a:xfrm>
            <a:off x="435769" y="2139702"/>
            <a:ext cx="6657807" cy="936103"/>
            <a:chOff x="424703" y="4980249"/>
            <a:chExt cx="8877076" cy="1248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271B0E-F983-A94E-91CC-3EA990683BB0}"/>
                </a:ext>
              </a:extLst>
            </p:cNvPr>
            <p:cNvSpPr/>
            <p:nvPr/>
          </p:nvSpPr>
          <p:spPr>
            <a:xfrm>
              <a:off x="3205779" y="5249552"/>
              <a:ext cx="6096000" cy="6771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IN" sz="1350" dirty="0">
                  <a:hlinkClick r:id="rId5"/>
                </a:rPr>
                <a:t>https://www.udacity.com/course/intro-to-tensorflow-for-deep-learning--ud187</a:t>
              </a:r>
              <a:endParaRPr lang="en-US" sz="135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B93EE1-AD54-5A43-8570-281C9A97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703" y="4980249"/>
              <a:ext cx="262890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E6B41-AFE3-DC49-89F2-148A8E7EDA93}"/>
                </a:ext>
              </a:extLst>
            </p:cNvPr>
            <p:cNvSpPr txBox="1"/>
            <p:nvPr/>
          </p:nvSpPr>
          <p:spPr>
            <a:xfrm>
              <a:off x="986715" y="5489722"/>
              <a:ext cx="1473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Free Course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427792-3937-204C-8225-6D68AD78DA7F}"/>
              </a:ext>
            </a:extLst>
          </p:cNvPr>
          <p:cNvGrpSpPr/>
          <p:nvPr/>
        </p:nvGrpSpPr>
        <p:grpSpPr>
          <a:xfrm>
            <a:off x="485772" y="3147814"/>
            <a:ext cx="6432610" cy="850777"/>
            <a:chOff x="833437" y="5039052"/>
            <a:chExt cx="8576813" cy="11343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777378-0358-3340-ADAD-2C79B0F89F7D}"/>
                </a:ext>
              </a:extLst>
            </p:cNvPr>
            <p:cNvSpPr/>
            <p:nvPr/>
          </p:nvSpPr>
          <p:spPr>
            <a:xfrm>
              <a:off x="845370" y="5496314"/>
              <a:ext cx="856488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350" dirty="0">
                  <a:hlinkClick r:id="rId7"/>
                </a:rPr>
                <a:t>https://www.youtube.com/playlist?list=PLZHQObOWTQDNU6R1_67000Dx_ZCJB-3pi</a:t>
              </a:r>
              <a:endParaRPr lang="en-US" sz="13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BA1D5-1EDE-4D4A-8ED9-CFDD9282DAF4}"/>
                </a:ext>
              </a:extLst>
            </p:cNvPr>
            <p:cNvSpPr txBox="1"/>
            <p:nvPr/>
          </p:nvSpPr>
          <p:spPr>
            <a:xfrm>
              <a:off x="833437" y="5039052"/>
              <a:ext cx="6271973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How Neural Network Works 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00414-9DDF-ED44-AE6E-695CD4741AEC}"/>
              </a:ext>
            </a:extLst>
          </p:cNvPr>
          <p:cNvGrpSpPr/>
          <p:nvPr/>
        </p:nvGrpSpPr>
        <p:grpSpPr>
          <a:xfrm>
            <a:off x="475295" y="4299942"/>
            <a:ext cx="7749848" cy="839212"/>
            <a:chOff x="633726" y="5827319"/>
            <a:chExt cx="10333131" cy="11189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36D182-D98C-0A45-BEBD-47891FDE8CBE}"/>
                </a:ext>
              </a:extLst>
            </p:cNvPr>
            <p:cNvSpPr/>
            <p:nvPr/>
          </p:nvSpPr>
          <p:spPr>
            <a:xfrm>
              <a:off x="647695" y="5827319"/>
              <a:ext cx="9344867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400" dirty="0"/>
                <a:t>MIT Introduction to Deep Learning | 6.S191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14B30B-6AA9-D64D-8F82-4ADFBBFFF890}"/>
                </a:ext>
              </a:extLst>
            </p:cNvPr>
            <p:cNvSpPr/>
            <p:nvPr/>
          </p:nvSpPr>
          <p:spPr>
            <a:xfrm>
              <a:off x="633726" y="6269161"/>
              <a:ext cx="1033313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350" dirty="0">
                  <a:hlinkClick r:id="rId8"/>
                </a:rPr>
                <a:t>https://www.youtube.com/watch?v=njKP3FqW3Sk&amp;list=PLtBw6njQRU-rwp5__7C0oIVt26ZgjG9NI</a:t>
              </a: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888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you High Res Stock Images | Shutterstock">
            <a:extLst>
              <a:ext uri="{FF2B5EF4-FFF2-40B4-BE49-F238E27FC236}">
                <a16:creationId xmlns:a16="http://schemas.microsoft.com/office/drawing/2014/main" id="{211F1D6C-5E55-6D4A-8665-9ACC334F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7" y="892409"/>
            <a:ext cx="7336067" cy="335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992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05EA54-2FFE-4241-9F7D-333FCAD5E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1142710"/>
              </p:ext>
            </p:extLst>
          </p:nvPr>
        </p:nvGraphicFramePr>
        <p:xfrm>
          <a:off x="611560" y="915567"/>
          <a:ext cx="8095470" cy="18114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8499">
                  <a:extLst>
                    <a:ext uri="{9D8B030D-6E8A-4147-A177-3AD203B41FA5}">
                      <a16:colId xmlns:a16="http://schemas.microsoft.com/office/drawing/2014/main" val="288704250"/>
                    </a:ext>
                  </a:extLst>
                </a:gridCol>
                <a:gridCol w="1214786">
                  <a:extLst>
                    <a:ext uri="{9D8B030D-6E8A-4147-A177-3AD203B41FA5}">
                      <a16:colId xmlns:a16="http://schemas.microsoft.com/office/drawing/2014/main" val="765792564"/>
                    </a:ext>
                  </a:extLst>
                </a:gridCol>
                <a:gridCol w="2276074">
                  <a:extLst>
                    <a:ext uri="{9D8B030D-6E8A-4147-A177-3AD203B41FA5}">
                      <a16:colId xmlns:a16="http://schemas.microsoft.com/office/drawing/2014/main" val="3460164600"/>
                    </a:ext>
                  </a:extLst>
                </a:gridCol>
                <a:gridCol w="2087017">
                  <a:extLst>
                    <a:ext uri="{9D8B030D-6E8A-4147-A177-3AD203B41FA5}">
                      <a16:colId xmlns:a16="http://schemas.microsoft.com/office/drawing/2014/main" val="2895078889"/>
                    </a:ext>
                  </a:extLst>
                </a:gridCol>
                <a:gridCol w="1619094">
                  <a:extLst>
                    <a:ext uri="{9D8B030D-6E8A-4147-A177-3AD203B41FA5}">
                      <a16:colId xmlns:a16="http://schemas.microsoft.com/office/drawing/2014/main" val="735663131"/>
                    </a:ext>
                  </a:extLst>
                </a:gridCol>
              </a:tblGrid>
              <a:tr h="585547">
                <a:tc>
                  <a:txBody>
                    <a:bodyPr/>
                    <a:lstStyle/>
                    <a:p>
                      <a:r>
                        <a:rPr lang="en-IN" sz="1100" dirty="0"/>
                        <a:t>Rev No.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Date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Description of Change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Author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Review and Approved By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91961590"/>
                  </a:ext>
                </a:extLst>
              </a:tr>
              <a:tr h="562472">
                <a:tc>
                  <a:txBody>
                    <a:bodyPr/>
                    <a:lstStyle/>
                    <a:p>
                      <a:r>
                        <a:rPr lang="en-IN" sz="1100" dirty="0"/>
                        <a:t>1.0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Initial Draft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Dinesh Chopra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Tanmoy B (L&amp;D)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007181462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r>
                        <a:rPr lang="en-IN" sz="1100"/>
                        <a:t>2.0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Dinesh Chopra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51072143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17321433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6E08B37-9F8E-4B1A-B539-57147EAF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REVISION HISTORY</a:t>
            </a:r>
          </a:p>
        </p:txBody>
      </p:sp>
    </p:spTree>
    <p:extLst>
      <p:ext uri="{BB962C8B-B14F-4D97-AF65-F5344CB8AC3E}">
        <p14:creationId xmlns:p14="http://schemas.microsoft.com/office/powerpoint/2010/main" val="42482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Date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38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1119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of AI / 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8776" y="1146948"/>
            <a:ext cx="7957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Recommendation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Google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Amazon Prime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Netflix</a:t>
            </a:r>
          </a:p>
          <a:p>
            <a:pPr lvl="1"/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Self Driving Cars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Chess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Ludo</a:t>
            </a:r>
          </a:p>
          <a:p>
            <a:pPr lvl="1"/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Face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A4F38-E4CD-7340-A7D2-95708C5D4221}"/>
              </a:ext>
            </a:extLst>
          </p:cNvPr>
          <p:cNvSpPr/>
          <p:nvPr/>
        </p:nvSpPr>
        <p:spPr>
          <a:xfrm>
            <a:off x="395536" y="4704837"/>
            <a:ext cx="68775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hlinkClick r:id="rId2"/>
              </a:rPr>
              <a:t>https://builtin.com/artificial-intelligence/machine-learning-examples-applications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700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AI / ML and Deep Learning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895BE-063F-E24A-9ACA-71D1F166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169"/>
            <a:ext cx="9144000" cy="3718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3E45B-FBB8-0C4A-A2CC-8AD45DF00485}"/>
              </a:ext>
            </a:extLst>
          </p:cNvPr>
          <p:cNvSpPr/>
          <p:nvPr/>
        </p:nvSpPr>
        <p:spPr>
          <a:xfrm>
            <a:off x="251520" y="4803998"/>
            <a:ext cx="10079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hlinkClick r:id="rId3"/>
              </a:rPr>
              <a:t>https://www.youtube.com/watch?v=njKP3FqW3Sk&amp;list=PLtBw6njQRU-rwp5__7C0oIVt26ZgjG9NI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069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Machine Learning Program works ?</a:t>
            </a:r>
          </a:p>
        </p:txBody>
      </p:sp>
      <p:pic>
        <p:nvPicPr>
          <p:cNvPr id="5" name="Picture 2" descr="What Are Gay Couples' Options for Having Babies?">
            <a:extLst>
              <a:ext uri="{FF2B5EF4-FFF2-40B4-BE49-F238E27FC236}">
                <a16:creationId xmlns:a16="http://schemas.microsoft.com/office/drawing/2014/main" id="{AAC6215C-F517-924C-9326-56495D37B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7" y="949898"/>
            <a:ext cx="4330512" cy="32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Why Nobody Can Copy Apple | cek.log">
            <a:extLst>
              <a:ext uri="{FF2B5EF4-FFF2-40B4-BE49-F238E27FC236}">
                <a16:creationId xmlns:a16="http://schemas.microsoft.com/office/drawing/2014/main" id="{E3B4C722-3C52-6543-8AA2-A58680D1C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55526"/>
            <a:ext cx="1936612" cy="186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range Fruit | Orange fruit, Fruit clipart, Fruit picture">
            <a:extLst>
              <a:ext uri="{FF2B5EF4-FFF2-40B4-BE49-F238E27FC236}">
                <a16:creationId xmlns:a16="http://schemas.microsoft.com/office/drawing/2014/main" id="{E7C9B408-B371-F74C-AB6F-475D8C281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571750"/>
            <a:ext cx="1978897" cy="18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FA19B0-248D-7F4E-8D0D-054BDECD9978}"/>
              </a:ext>
            </a:extLst>
          </p:cNvPr>
          <p:cNvSpPr/>
          <p:nvPr/>
        </p:nvSpPr>
        <p:spPr>
          <a:xfrm>
            <a:off x="257347" y="4743023"/>
            <a:ext cx="72844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hlinkClick r:id="rId5"/>
              </a:rPr>
              <a:t>https://www.youtube.com/watch?v=KNAWp2S3w94&amp;feature=emb_logo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435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Machine Learning Program works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831E0-1435-AC48-A58E-3649F30C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96" y="1035049"/>
            <a:ext cx="5376304" cy="1832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F8135-A9A9-E540-A72F-3CA5D9AB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4" y="2869446"/>
            <a:ext cx="5388136" cy="20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6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6DDB75-7CAB-DF45-B7C6-99075F4C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44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7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D5A5E-9564-F240-9564-1A361586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63351"/>
      </p:ext>
    </p:extLst>
  </p:cSld>
  <p:clrMapOvr>
    <a:masterClrMapping/>
  </p:clrMapOvr>
</p:sld>
</file>

<file path=ppt/theme/theme1.xml><?xml version="1.0" encoding="utf-8"?>
<a:theme xmlns:a="http://schemas.openxmlformats.org/drawingml/2006/main" name="Altran">
  <a:themeElements>
    <a:clrScheme name="Altran Palett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Standard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tran_PPT_16-9_New-1.potx.pptm" id="{19A5CF57-26B4-4752-ACA8-FC66687AC9B7}" vid="{ED34331F-EF53-4739-AB9B-EB7C1A01EFE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9B8DBE6F590248A0006EF8921BC53E" ma:contentTypeVersion="1" ma:contentTypeDescription="Create a new document." ma:contentTypeScope="" ma:versionID="517ad925a5bd2db6ef59e83ef8462d9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23ecbb62f0a4183bfdd6430d5768dd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F7C12B-DEBA-49BE-B24C-AB2A112872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B1323A-56E9-4DB2-9740-3A4855D97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0F14D8-2676-43CC-95D4-EB701EEE9C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Altran PowerPoint Template</Template>
  <TotalTime>16612</TotalTime>
  <Words>835</Words>
  <Application>Microsoft Macintosh PowerPoint</Application>
  <PresentationFormat>On-screen Show (16:9)</PresentationFormat>
  <Paragraphs>138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Black</vt:lpstr>
      <vt:lpstr>Calibri</vt:lpstr>
      <vt:lpstr>Verdana</vt:lpstr>
      <vt:lpstr>Wingdings</vt:lpstr>
      <vt:lpstr>Altran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REVISION HISTORY</vt:lpstr>
      <vt:lpstr>PowerPoint Presentation</vt:lpstr>
    </vt:vector>
  </TitlesOfParts>
  <Manager>Altran</Manager>
  <Company>Altran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Altran</dc:subject>
  <dc:creator>Preethika Amaladhas</dc:creator>
  <cp:lastModifiedBy>Dinesh Chopra</cp:lastModifiedBy>
  <cp:revision>30</cp:revision>
  <dcterms:created xsi:type="dcterms:W3CDTF">2020-05-08T04:42:33Z</dcterms:created>
  <dcterms:modified xsi:type="dcterms:W3CDTF">2021-02-23T13:17:38Z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0x0101000D9B8DBE6F590248A0006EF8921BC53E</vt:lpwstr>
  </property>
</Properties>
</file>